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8" r:id="rId2"/>
  </p:sldMasterIdLst>
  <p:sldIdLst>
    <p:sldId id="256" r:id="rId3"/>
    <p:sldId id="266" r:id="rId4"/>
    <p:sldId id="267" r:id="rId5"/>
    <p:sldId id="268" r:id="rId6"/>
    <p:sldId id="272" r:id="rId7"/>
    <p:sldId id="273" r:id="rId8"/>
    <p:sldId id="269" r:id="rId9"/>
    <p:sldId id="259" r:id="rId10"/>
    <p:sldId id="258" r:id="rId11"/>
    <p:sldId id="271" r:id="rId12"/>
    <p:sldId id="270" r:id="rId13"/>
    <p:sldId id="276" r:id="rId14"/>
    <p:sldId id="264" r:id="rId15"/>
    <p:sldId id="265" r:id="rId16"/>
    <p:sldId id="275" r:id="rId1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47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52B36E-8A15-4239-A3C3-C8A5D1A2C8E8}" type="doc">
      <dgm:prSet loTypeId="urn:microsoft.com/office/officeart/2005/8/layout/lProcess3" loCatId="process" qsTypeId="urn:microsoft.com/office/officeart/2005/8/quickstyle/simple1" qsCatId="simple" csTypeId="urn:microsoft.com/office/officeart/2005/8/colors/colorful5" csCatId="colorful" phldr="1"/>
      <dgm:spPr/>
    </dgm:pt>
    <dgm:pt modelId="{387B8980-1962-45A2-B9B4-4F8E73B6EB85}">
      <dgm:prSet phldrT="[Text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dirty="0"/>
            <a:t>Core</a:t>
          </a:r>
        </a:p>
      </dgm:t>
    </dgm:pt>
    <dgm:pt modelId="{FF674940-48C1-4C23-BCBB-EB3D5692E0C3}" type="parTrans" cxnId="{16EA0E74-BB59-41B5-8D4F-41293E275F25}">
      <dgm:prSet/>
      <dgm:spPr/>
      <dgm:t>
        <a:bodyPr/>
        <a:lstStyle/>
        <a:p>
          <a:endParaRPr lang="en-GB"/>
        </a:p>
      </dgm:t>
    </dgm:pt>
    <dgm:pt modelId="{EE687BB3-BC71-45DC-A955-70CFBB2D3438}" type="sibTrans" cxnId="{16EA0E74-BB59-41B5-8D4F-41293E275F25}">
      <dgm:prSet/>
      <dgm:spPr/>
      <dgm:t>
        <a:bodyPr/>
        <a:lstStyle/>
        <a:p>
          <a:endParaRPr lang="en-GB"/>
        </a:p>
      </dgm:t>
    </dgm:pt>
    <dgm:pt modelId="{9A0B8517-E69F-415D-8DD3-65293EFC3286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Proficient</a:t>
          </a:r>
        </a:p>
      </dgm:t>
    </dgm:pt>
    <dgm:pt modelId="{CBDD659F-DC13-4FC2-900A-B13151AD67ED}" type="parTrans" cxnId="{FC4ACDC9-7B22-4C65-B39D-CB210DE8B73C}">
      <dgm:prSet/>
      <dgm:spPr/>
      <dgm:t>
        <a:bodyPr/>
        <a:lstStyle/>
        <a:p>
          <a:endParaRPr lang="en-GB"/>
        </a:p>
      </dgm:t>
    </dgm:pt>
    <dgm:pt modelId="{1CD9DDA7-D6B4-406C-BD1D-726231E001E9}" type="sibTrans" cxnId="{FC4ACDC9-7B22-4C65-B39D-CB210DE8B73C}">
      <dgm:prSet/>
      <dgm:spPr/>
      <dgm:t>
        <a:bodyPr/>
        <a:lstStyle/>
        <a:p>
          <a:endParaRPr lang="en-GB"/>
        </a:p>
      </dgm:t>
    </dgm:pt>
    <dgm:pt modelId="{E895DF51-49F5-4929-9CEA-8D8FC49073F2}">
      <dgm:prSet phldrT="[Text]"/>
      <dgm:spPr/>
      <dgm:t>
        <a:bodyPr/>
        <a:lstStyle/>
        <a:p>
          <a:r>
            <a:rPr lang="en-GB" dirty="0"/>
            <a:t>Exceptional</a:t>
          </a:r>
        </a:p>
      </dgm:t>
    </dgm:pt>
    <dgm:pt modelId="{024A99F1-58B9-4D89-A36C-8486D3D8BC5D}" type="parTrans" cxnId="{B9E99F10-FA09-48C1-B952-577F57E79808}">
      <dgm:prSet/>
      <dgm:spPr/>
      <dgm:t>
        <a:bodyPr/>
        <a:lstStyle/>
        <a:p>
          <a:endParaRPr lang="en-GB"/>
        </a:p>
      </dgm:t>
    </dgm:pt>
    <dgm:pt modelId="{BF66CA02-E520-4ECE-BFC3-7E2C7C0FE78B}" type="sibTrans" cxnId="{B9E99F10-FA09-48C1-B952-577F57E79808}">
      <dgm:prSet/>
      <dgm:spPr/>
      <dgm:t>
        <a:bodyPr/>
        <a:lstStyle/>
        <a:p>
          <a:endParaRPr lang="en-GB"/>
        </a:p>
      </dgm:t>
    </dgm:pt>
    <dgm:pt modelId="{2282614C-7D48-4CC3-8550-D7541EB17755}">
      <dgm:prSet phldrT="[Text]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GB" dirty="0"/>
            <a:t>Foundation</a:t>
          </a:r>
        </a:p>
      </dgm:t>
    </dgm:pt>
    <dgm:pt modelId="{52758974-9C36-481B-A635-940858287E87}" type="parTrans" cxnId="{F011E826-AB2E-45E3-B3F7-5A53FECC1C12}">
      <dgm:prSet/>
      <dgm:spPr/>
      <dgm:t>
        <a:bodyPr/>
        <a:lstStyle/>
        <a:p>
          <a:endParaRPr lang="en-GB"/>
        </a:p>
      </dgm:t>
    </dgm:pt>
    <dgm:pt modelId="{AD3C3D5D-81FB-414A-B58A-2E5376A1087E}" type="sibTrans" cxnId="{F011E826-AB2E-45E3-B3F7-5A53FECC1C12}">
      <dgm:prSet/>
      <dgm:spPr/>
      <dgm:t>
        <a:bodyPr/>
        <a:lstStyle/>
        <a:p>
          <a:endParaRPr lang="en-GB"/>
        </a:p>
      </dgm:t>
    </dgm:pt>
    <dgm:pt modelId="{17519B1B-64FA-434D-81C5-CFED2B016C52}" type="pres">
      <dgm:prSet presAssocID="{5052B36E-8A15-4239-A3C3-C8A5D1A2C8E8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4A6235E-FE2C-453F-AA62-5C26BD27BFA4}" type="pres">
      <dgm:prSet presAssocID="{2282614C-7D48-4CC3-8550-D7541EB17755}" presName="horFlow" presStyleCnt="0"/>
      <dgm:spPr/>
    </dgm:pt>
    <dgm:pt modelId="{A89FD9A8-C1D4-4CEC-B200-D05C4A14783E}" type="pres">
      <dgm:prSet presAssocID="{2282614C-7D48-4CC3-8550-D7541EB17755}" presName="bigChev" presStyleLbl="node1" presStyleIdx="0" presStyleCnt="4" custLinFactX="-43255" custLinFactNeighborX="-100000" custLinFactNeighborY="-362"/>
      <dgm:spPr/>
    </dgm:pt>
    <dgm:pt modelId="{4FBA1D3D-9321-4A42-950C-77EE39F33D9B}" type="pres">
      <dgm:prSet presAssocID="{2282614C-7D48-4CC3-8550-D7541EB17755}" presName="vSp" presStyleCnt="0"/>
      <dgm:spPr/>
    </dgm:pt>
    <dgm:pt modelId="{373DA8CC-FECE-4B90-8A58-A93A9B766968}" type="pres">
      <dgm:prSet presAssocID="{387B8980-1962-45A2-B9B4-4F8E73B6EB85}" presName="horFlow" presStyleCnt="0"/>
      <dgm:spPr/>
    </dgm:pt>
    <dgm:pt modelId="{7C007927-04BE-43F1-A399-22727F76E307}" type="pres">
      <dgm:prSet presAssocID="{387B8980-1962-45A2-B9B4-4F8E73B6EB85}" presName="bigChev" presStyleLbl="node1" presStyleIdx="1" presStyleCnt="4" custLinFactY="-14362" custLinFactNeighborX="-53593" custLinFactNeighborY="-100000"/>
      <dgm:spPr/>
    </dgm:pt>
    <dgm:pt modelId="{9E7E6BE3-4B9B-4D82-B94D-8272AB8011AA}" type="pres">
      <dgm:prSet presAssocID="{387B8980-1962-45A2-B9B4-4F8E73B6EB85}" presName="vSp" presStyleCnt="0"/>
      <dgm:spPr/>
    </dgm:pt>
    <dgm:pt modelId="{982B8C55-9F47-4B32-A97C-8F50834049AB}" type="pres">
      <dgm:prSet presAssocID="{9A0B8517-E69F-415D-8DD3-65293EFC3286}" presName="horFlow" presStyleCnt="0"/>
      <dgm:spPr/>
    </dgm:pt>
    <dgm:pt modelId="{FE59C7E3-4E53-4E17-90E5-BACFB75444D1}" type="pres">
      <dgm:prSet presAssocID="{9A0B8517-E69F-415D-8DD3-65293EFC3286}" presName="bigChev" presStyleLbl="node1" presStyleIdx="2" presStyleCnt="4" custLinFactY="-100000" custLinFactNeighborX="36000" custLinFactNeighborY="-128362"/>
      <dgm:spPr/>
    </dgm:pt>
    <dgm:pt modelId="{C406A804-848D-42AC-B97A-127C1D68C9E9}" type="pres">
      <dgm:prSet presAssocID="{9A0B8517-E69F-415D-8DD3-65293EFC3286}" presName="vSp" presStyleCnt="0"/>
      <dgm:spPr/>
    </dgm:pt>
    <dgm:pt modelId="{7D82D16D-1275-41F0-AE26-19012BAB94B1}" type="pres">
      <dgm:prSet presAssocID="{E895DF51-49F5-4929-9CEA-8D8FC49073F2}" presName="horFlow" presStyleCnt="0"/>
      <dgm:spPr/>
    </dgm:pt>
    <dgm:pt modelId="{F7E5D868-3700-4A9F-AF79-01E0B271F9A8}" type="pres">
      <dgm:prSet presAssocID="{E895DF51-49F5-4929-9CEA-8D8FC49073F2}" presName="bigChev" presStyleLbl="node1" presStyleIdx="3" presStyleCnt="4" custLinFactX="27513" custLinFactY="-141609" custLinFactNeighborX="100000" custLinFactNeighborY="-200000"/>
      <dgm:spPr/>
    </dgm:pt>
  </dgm:ptLst>
  <dgm:cxnLst>
    <dgm:cxn modelId="{B9E99F10-FA09-48C1-B952-577F57E79808}" srcId="{5052B36E-8A15-4239-A3C3-C8A5D1A2C8E8}" destId="{E895DF51-49F5-4929-9CEA-8D8FC49073F2}" srcOrd="3" destOrd="0" parTransId="{024A99F1-58B9-4D89-A36C-8486D3D8BC5D}" sibTransId="{BF66CA02-E520-4ECE-BFC3-7E2C7C0FE78B}"/>
    <dgm:cxn modelId="{7D2C9E1A-D2A9-4D0E-B595-72461630A44A}" type="presOf" srcId="{9A0B8517-E69F-415D-8DD3-65293EFC3286}" destId="{FE59C7E3-4E53-4E17-90E5-BACFB75444D1}" srcOrd="0" destOrd="0" presId="urn:microsoft.com/office/officeart/2005/8/layout/lProcess3"/>
    <dgm:cxn modelId="{F011E826-AB2E-45E3-B3F7-5A53FECC1C12}" srcId="{5052B36E-8A15-4239-A3C3-C8A5D1A2C8E8}" destId="{2282614C-7D48-4CC3-8550-D7541EB17755}" srcOrd="0" destOrd="0" parTransId="{52758974-9C36-481B-A635-940858287E87}" sibTransId="{AD3C3D5D-81FB-414A-B58A-2E5376A1087E}"/>
    <dgm:cxn modelId="{16EA0E74-BB59-41B5-8D4F-41293E275F25}" srcId="{5052B36E-8A15-4239-A3C3-C8A5D1A2C8E8}" destId="{387B8980-1962-45A2-B9B4-4F8E73B6EB85}" srcOrd="1" destOrd="0" parTransId="{FF674940-48C1-4C23-BCBB-EB3D5692E0C3}" sibTransId="{EE687BB3-BC71-45DC-A955-70CFBB2D3438}"/>
    <dgm:cxn modelId="{F1344E91-9E71-4AFC-8FE0-CA1D40A3B483}" type="presOf" srcId="{5052B36E-8A15-4239-A3C3-C8A5D1A2C8E8}" destId="{17519B1B-64FA-434D-81C5-CFED2B016C52}" srcOrd="0" destOrd="0" presId="urn:microsoft.com/office/officeart/2005/8/layout/lProcess3"/>
    <dgm:cxn modelId="{9D30739C-025B-4800-AC90-71989D5CC357}" type="presOf" srcId="{E895DF51-49F5-4929-9CEA-8D8FC49073F2}" destId="{F7E5D868-3700-4A9F-AF79-01E0B271F9A8}" srcOrd="0" destOrd="0" presId="urn:microsoft.com/office/officeart/2005/8/layout/lProcess3"/>
    <dgm:cxn modelId="{FC4ACDC9-7B22-4C65-B39D-CB210DE8B73C}" srcId="{5052B36E-8A15-4239-A3C3-C8A5D1A2C8E8}" destId="{9A0B8517-E69F-415D-8DD3-65293EFC3286}" srcOrd="2" destOrd="0" parTransId="{CBDD659F-DC13-4FC2-900A-B13151AD67ED}" sibTransId="{1CD9DDA7-D6B4-406C-BD1D-726231E001E9}"/>
    <dgm:cxn modelId="{88E888E3-DCC8-4C9E-90AB-36106D5BBD6C}" type="presOf" srcId="{2282614C-7D48-4CC3-8550-D7541EB17755}" destId="{A89FD9A8-C1D4-4CEC-B200-D05C4A14783E}" srcOrd="0" destOrd="0" presId="urn:microsoft.com/office/officeart/2005/8/layout/lProcess3"/>
    <dgm:cxn modelId="{DE60CBF8-7A49-430C-B47C-939B464C23B9}" type="presOf" srcId="{387B8980-1962-45A2-B9B4-4F8E73B6EB85}" destId="{7C007927-04BE-43F1-A399-22727F76E307}" srcOrd="0" destOrd="0" presId="urn:microsoft.com/office/officeart/2005/8/layout/lProcess3"/>
    <dgm:cxn modelId="{84737A58-8003-4A9F-8D57-3B867DBD6802}" type="presParOf" srcId="{17519B1B-64FA-434D-81C5-CFED2B016C52}" destId="{64A6235E-FE2C-453F-AA62-5C26BD27BFA4}" srcOrd="0" destOrd="0" presId="urn:microsoft.com/office/officeart/2005/8/layout/lProcess3"/>
    <dgm:cxn modelId="{1E8FDDF6-0639-4864-82E2-55AD5FAE8416}" type="presParOf" srcId="{64A6235E-FE2C-453F-AA62-5C26BD27BFA4}" destId="{A89FD9A8-C1D4-4CEC-B200-D05C4A14783E}" srcOrd="0" destOrd="0" presId="urn:microsoft.com/office/officeart/2005/8/layout/lProcess3"/>
    <dgm:cxn modelId="{A6F70B01-CFD0-4ECE-8E44-AFA0640240EA}" type="presParOf" srcId="{17519B1B-64FA-434D-81C5-CFED2B016C52}" destId="{4FBA1D3D-9321-4A42-950C-77EE39F33D9B}" srcOrd="1" destOrd="0" presId="urn:microsoft.com/office/officeart/2005/8/layout/lProcess3"/>
    <dgm:cxn modelId="{B801077D-2955-49F8-8F88-1E2763350DA9}" type="presParOf" srcId="{17519B1B-64FA-434D-81C5-CFED2B016C52}" destId="{373DA8CC-FECE-4B90-8A58-A93A9B766968}" srcOrd="2" destOrd="0" presId="urn:microsoft.com/office/officeart/2005/8/layout/lProcess3"/>
    <dgm:cxn modelId="{F468942A-E5E9-427F-B180-419C908CEC84}" type="presParOf" srcId="{373DA8CC-FECE-4B90-8A58-A93A9B766968}" destId="{7C007927-04BE-43F1-A399-22727F76E307}" srcOrd="0" destOrd="0" presId="urn:microsoft.com/office/officeart/2005/8/layout/lProcess3"/>
    <dgm:cxn modelId="{1E19AE3E-4C69-43CB-A62D-AFBEB4DDA4E5}" type="presParOf" srcId="{17519B1B-64FA-434D-81C5-CFED2B016C52}" destId="{9E7E6BE3-4B9B-4D82-B94D-8272AB8011AA}" srcOrd="3" destOrd="0" presId="urn:microsoft.com/office/officeart/2005/8/layout/lProcess3"/>
    <dgm:cxn modelId="{CEF96682-3BC3-4386-9202-481FCCBDBBCE}" type="presParOf" srcId="{17519B1B-64FA-434D-81C5-CFED2B016C52}" destId="{982B8C55-9F47-4B32-A97C-8F50834049AB}" srcOrd="4" destOrd="0" presId="urn:microsoft.com/office/officeart/2005/8/layout/lProcess3"/>
    <dgm:cxn modelId="{4C2D808A-0A14-4279-9944-44BA9D2F277E}" type="presParOf" srcId="{982B8C55-9F47-4B32-A97C-8F50834049AB}" destId="{FE59C7E3-4E53-4E17-90E5-BACFB75444D1}" srcOrd="0" destOrd="0" presId="urn:microsoft.com/office/officeart/2005/8/layout/lProcess3"/>
    <dgm:cxn modelId="{BBB7A325-A785-47FD-B3B3-71DD61C8E266}" type="presParOf" srcId="{17519B1B-64FA-434D-81C5-CFED2B016C52}" destId="{C406A804-848D-42AC-B97A-127C1D68C9E9}" srcOrd="5" destOrd="0" presId="urn:microsoft.com/office/officeart/2005/8/layout/lProcess3"/>
    <dgm:cxn modelId="{82ACCC92-6F32-4B9C-86E4-AB044D2DA951}" type="presParOf" srcId="{17519B1B-64FA-434D-81C5-CFED2B016C52}" destId="{7D82D16D-1275-41F0-AE26-19012BAB94B1}" srcOrd="6" destOrd="0" presId="urn:microsoft.com/office/officeart/2005/8/layout/lProcess3"/>
    <dgm:cxn modelId="{24BEEC91-1B62-4A31-880C-539E0DAB3004}" type="presParOf" srcId="{7D82D16D-1275-41F0-AE26-19012BAB94B1}" destId="{F7E5D868-3700-4A9F-AF79-01E0B271F9A8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52B36E-8A15-4239-A3C3-C8A5D1A2C8E8}" type="doc">
      <dgm:prSet loTypeId="urn:microsoft.com/office/officeart/2005/8/layout/lProcess3" loCatId="process" qsTypeId="urn:microsoft.com/office/officeart/2005/8/quickstyle/simple1" qsCatId="simple" csTypeId="urn:microsoft.com/office/officeart/2005/8/colors/colorful5" csCatId="colorful" phldr="1"/>
      <dgm:spPr/>
    </dgm:pt>
    <dgm:pt modelId="{387B8980-1962-45A2-B9B4-4F8E73B6EB85}">
      <dgm:prSet phldrT="[Text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GB" dirty="0"/>
            <a:t>Core</a:t>
          </a:r>
        </a:p>
      </dgm:t>
    </dgm:pt>
    <dgm:pt modelId="{FF674940-48C1-4C23-BCBB-EB3D5692E0C3}" type="parTrans" cxnId="{16EA0E74-BB59-41B5-8D4F-41293E275F25}">
      <dgm:prSet/>
      <dgm:spPr/>
      <dgm:t>
        <a:bodyPr/>
        <a:lstStyle/>
        <a:p>
          <a:endParaRPr lang="en-GB"/>
        </a:p>
      </dgm:t>
    </dgm:pt>
    <dgm:pt modelId="{EE687BB3-BC71-45DC-A955-70CFBB2D3438}" type="sibTrans" cxnId="{16EA0E74-BB59-41B5-8D4F-41293E275F25}">
      <dgm:prSet/>
      <dgm:spPr/>
      <dgm:t>
        <a:bodyPr/>
        <a:lstStyle/>
        <a:p>
          <a:endParaRPr lang="en-GB"/>
        </a:p>
      </dgm:t>
    </dgm:pt>
    <dgm:pt modelId="{9A0B8517-E69F-415D-8DD3-65293EFC3286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Proficient</a:t>
          </a:r>
        </a:p>
      </dgm:t>
    </dgm:pt>
    <dgm:pt modelId="{CBDD659F-DC13-4FC2-900A-B13151AD67ED}" type="parTrans" cxnId="{FC4ACDC9-7B22-4C65-B39D-CB210DE8B73C}">
      <dgm:prSet/>
      <dgm:spPr/>
      <dgm:t>
        <a:bodyPr/>
        <a:lstStyle/>
        <a:p>
          <a:endParaRPr lang="en-GB"/>
        </a:p>
      </dgm:t>
    </dgm:pt>
    <dgm:pt modelId="{1CD9DDA7-D6B4-406C-BD1D-726231E001E9}" type="sibTrans" cxnId="{FC4ACDC9-7B22-4C65-B39D-CB210DE8B73C}">
      <dgm:prSet/>
      <dgm:spPr/>
      <dgm:t>
        <a:bodyPr/>
        <a:lstStyle/>
        <a:p>
          <a:endParaRPr lang="en-GB"/>
        </a:p>
      </dgm:t>
    </dgm:pt>
    <dgm:pt modelId="{E895DF51-49F5-4929-9CEA-8D8FC49073F2}">
      <dgm:prSet phldrT="[Text]"/>
      <dgm:spPr/>
      <dgm:t>
        <a:bodyPr/>
        <a:lstStyle/>
        <a:p>
          <a:r>
            <a:rPr lang="en-GB" dirty="0"/>
            <a:t>Exceptional</a:t>
          </a:r>
        </a:p>
      </dgm:t>
    </dgm:pt>
    <dgm:pt modelId="{024A99F1-58B9-4D89-A36C-8486D3D8BC5D}" type="parTrans" cxnId="{B9E99F10-FA09-48C1-B952-577F57E79808}">
      <dgm:prSet/>
      <dgm:spPr/>
      <dgm:t>
        <a:bodyPr/>
        <a:lstStyle/>
        <a:p>
          <a:endParaRPr lang="en-GB"/>
        </a:p>
      </dgm:t>
    </dgm:pt>
    <dgm:pt modelId="{BF66CA02-E520-4ECE-BFC3-7E2C7C0FE78B}" type="sibTrans" cxnId="{B9E99F10-FA09-48C1-B952-577F57E79808}">
      <dgm:prSet/>
      <dgm:spPr/>
      <dgm:t>
        <a:bodyPr/>
        <a:lstStyle/>
        <a:p>
          <a:endParaRPr lang="en-GB"/>
        </a:p>
      </dgm:t>
    </dgm:pt>
    <dgm:pt modelId="{2282614C-7D48-4CC3-8550-D7541EB17755}">
      <dgm:prSet phldrT="[Text]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GB" dirty="0"/>
            <a:t>Foundation</a:t>
          </a:r>
        </a:p>
      </dgm:t>
    </dgm:pt>
    <dgm:pt modelId="{52758974-9C36-481B-A635-940858287E87}" type="parTrans" cxnId="{F011E826-AB2E-45E3-B3F7-5A53FECC1C12}">
      <dgm:prSet/>
      <dgm:spPr/>
      <dgm:t>
        <a:bodyPr/>
        <a:lstStyle/>
        <a:p>
          <a:endParaRPr lang="en-GB"/>
        </a:p>
      </dgm:t>
    </dgm:pt>
    <dgm:pt modelId="{AD3C3D5D-81FB-414A-B58A-2E5376A1087E}" type="sibTrans" cxnId="{F011E826-AB2E-45E3-B3F7-5A53FECC1C12}">
      <dgm:prSet/>
      <dgm:spPr/>
      <dgm:t>
        <a:bodyPr/>
        <a:lstStyle/>
        <a:p>
          <a:endParaRPr lang="en-GB"/>
        </a:p>
      </dgm:t>
    </dgm:pt>
    <dgm:pt modelId="{17519B1B-64FA-434D-81C5-CFED2B016C52}" type="pres">
      <dgm:prSet presAssocID="{5052B36E-8A15-4239-A3C3-C8A5D1A2C8E8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4A6235E-FE2C-453F-AA62-5C26BD27BFA4}" type="pres">
      <dgm:prSet presAssocID="{2282614C-7D48-4CC3-8550-D7541EB17755}" presName="horFlow" presStyleCnt="0"/>
      <dgm:spPr/>
    </dgm:pt>
    <dgm:pt modelId="{A89FD9A8-C1D4-4CEC-B200-D05C4A14783E}" type="pres">
      <dgm:prSet presAssocID="{2282614C-7D48-4CC3-8550-D7541EB17755}" presName="bigChev" presStyleLbl="node1" presStyleIdx="0" presStyleCnt="4" custLinFactX="-43255" custLinFactNeighborX="-100000" custLinFactNeighborY="-362"/>
      <dgm:spPr/>
    </dgm:pt>
    <dgm:pt modelId="{4FBA1D3D-9321-4A42-950C-77EE39F33D9B}" type="pres">
      <dgm:prSet presAssocID="{2282614C-7D48-4CC3-8550-D7541EB17755}" presName="vSp" presStyleCnt="0"/>
      <dgm:spPr/>
    </dgm:pt>
    <dgm:pt modelId="{373DA8CC-FECE-4B90-8A58-A93A9B766968}" type="pres">
      <dgm:prSet presAssocID="{387B8980-1962-45A2-B9B4-4F8E73B6EB85}" presName="horFlow" presStyleCnt="0"/>
      <dgm:spPr/>
    </dgm:pt>
    <dgm:pt modelId="{7C007927-04BE-43F1-A399-22727F76E307}" type="pres">
      <dgm:prSet presAssocID="{387B8980-1962-45A2-B9B4-4F8E73B6EB85}" presName="bigChev" presStyleLbl="node1" presStyleIdx="1" presStyleCnt="4" custLinFactY="-14362" custLinFactNeighborX="-53593" custLinFactNeighborY="-100000"/>
      <dgm:spPr/>
    </dgm:pt>
    <dgm:pt modelId="{9E7E6BE3-4B9B-4D82-B94D-8272AB8011AA}" type="pres">
      <dgm:prSet presAssocID="{387B8980-1962-45A2-B9B4-4F8E73B6EB85}" presName="vSp" presStyleCnt="0"/>
      <dgm:spPr/>
    </dgm:pt>
    <dgm:pt modelId="{982B8C55-9F47-4B32-A97C-8F50834049AB}" type="pres">
      <dgm:prSet presAssocID="{9A0B8517-E69F-415D-8DD3-65293EFC3286}" presName="horFlow" presStyleCnt="0"/>
      <dgm:spPr/>
    </dgm:pt>
    <dgm:pt modelId="{FE59C7E3-4E53-4E17-90E5-BACFB75444D1}" type="pres">
      <dgm:prSet presAssocID="{9A0B8517-E69F-415D-8DD3-65293EFC3286}" presName="bigChev" presStyleLbl="node1" presStyleIdx="2" presStyleCnt="4" custLinFactY="-100000" custLinFactNeighborX="36000" custLinFactNeighborY="-128362"/>
      <dgm:spPr/>
    </dgm:pt>
    <dgm:pt modelId="{C406A804-848D-42AC-B97A-127C1D68C9E9}" type="pres">
      <dgm:prSet presAssocID="{9A0B8517-E69F-415D-8DD3-65293EFC3286}" presName="vSp" presStyleCnt="0"/>
      <dgm:spPr/>
    </dgm:pt>
    <dgm:pt modelId="{7D82D16D-1275-41F0-AE26-19012BAB94B1}" type="pres">
      <dgm:prSet presAssocID="{E895DF51-49F5-4929-9CEA-8D8FC49073F2}" presName="horFlow" presStyleCnt="0"/>
      <dgm:spPr/>
    </dgm:pt>
    <dgm:pt modelId="{F7E5D868-3700-4A9F-AF79-01E0B271F9A8}" type="pres">
      <dgm:prSet presAssocID="{E895DF51-49F5-4929-9CEA-8D8FC49073F2}" presName="bigChev" presStyleLbl="node1" presStyleIdx="3" presStyleCnt="4" custLinFactX="27513" custLinFactY="-141609" custLinFactNeighborX="100000" custLinFactNeighborY="-200000"/>
      <dgm:spPr/>
    </dgm:pt>
  </dgm:ptLst>
  <dgm:cxnLst>
    <dgm:cxn modelId="{B9E99F10-FA09-48C1-B952-577F57E79808}" srcId="{5052B36E-8A15-4239-A3C3-C8A5D1A2C8E8}" destId="{E895DF51-49F5-4929-9CEA-8D8FC49073F2}" srcOrd="3" destOrd="0" parTransId="{024A99F1-58B9-4D89-A36C-8486D3D8BC5D}" sibTransId="{BF66CA02-E520-4ECE-BFC3-7E2C7C0FE78B}"/>
    <dgm:cxn modelId="{7D2C9E1A-D2A9-4D0E-B595-72461630A44A}" type="presOf" srcId="{9A0B8517-E69F-415D-8DD3-65293EFC3286}" destId="{FE59C7E3-4E53-4E17-90E5-BACFB75444D1}" srcOrd="0" destOrd="0" presId="urn:microsoft.com/office/officeart/2005/8/layout/lProcess3"/>
    <dgm:cxn modelId="{F011E826-AB2E-45E3-B3F7-5A53FECC1C12}" srcId="{5052B36E-8A15-4239-A3C3-C8A5D1A2C8E8}" destId="{2282614C-7D48-4CC3-8550-D7541EB17755}" srcOrd="0" destOrd="0" parTransId="{52758974-9C36-481B-A635-940858287E87}" sibTransId="{AD3C3D5D-81FB-414A-B58A-2E5376A1087E}"/>
    <dgm:cxn modelId="{16EA0E74-BB59-41B5-8D4F-41293E275F25}" srcId="{5052B36E-8A15-4239-A3C3-C8A5D1A2C8E8}" destId="{387B8980-1962-45A2-B9B4-4F8E73B6EB85}" srcOrd="1" destOrd="0" parTransId="{FF674940-48C1-4C23-BCBB-EB3D5692E0C3}" sibTransId="{EE687BB3-BC71-45DC-A955-70CFBB2D3438}"/>
    <dgm:cxn modelId="{F1344E91-9E71-4AFC-8FE0-CA1D40A3B483}" type="presOf" srcId="{5052B36E-8A15-4239-A3C3-C8A5D1A2C8E8}" destId="{17519B1B-64FA-434D-81C5-CFED2B016C52}" srcOrd="0" destOrd="0" presId="urn:microsoft.com/office/officeart/2005/8/layout/lProcess3"/>
    <dgm:cxn modelId="{9D30739C-025B-4800-AC90-71989D5CC357}" type="presOf" srcId="{E895DF51-49F5-4929-9CEA-8D8FC49073F2}" destId="{F7E5D868-3700-4A9F-AF79-01E0B271F9A8}" srcOrd="0" destOrd="0" presId="urn:microsoft.com/office/officeart/2005/8/layout/lProcess3"/>
    <dgm:cxn modelId="{FC4ACDC9-7B22-4C65-B39D-CB210DE8B73C}" srcId="{5052B36E-8A15-4239-A3C3-C8A5D1A2C8E8}" destId="{9A0B8517-E69F-415D-8DD3-65293EFC3286}" srcOrd="2" destOrd="0" parTransId="{CBDD659F-DC13-4FC2-900A-B13151AD67ED}" sibTransId="{1CD9DDA7-D6B4-406C-BD1D-726231E001E9}"/>
    <dgm:cxn modelId="{88E888E3-DCC8-4C9E-90AB-36106D5BBD6C}" type="presOf" srcId="{2282614C-7D48-4CC3-8550-D7541EB17755}" destId="{A89FD9A8-C1D4-4CEC-B200-D05C4A14783E}" srcOrd="0" destOrd="0" presId="urn:microsoft.com/office/officeart/2005/8/layout/lProcess3"/>
    <dgm:cxn modelId="{DE60CBF8-7A49-430C-B47C-939B464C23B9}" type="presOf" srcId="{387B8980-1962-45A2-B9B4-4F8E73B6EB85}" destId="{7C007927-04BE-43F1-A399-22727F76E307}" srcOrd="0" destOrd="0" presId="urn:microsoft.com/office/officeart/2005/8/layout/lProcess3"/>
    <dgm:cxn modelId="{84737A58-8003-4A9F-8D57-3B867DBD6802}" type="presParOf" srcId="{17519B1B-64FA-434D-81C5-CFED2B016C52}" destId="{64A6235E-FE2C-453F-AA62-5C26BD27BFA4}" srcOrd="0" destOrd="0" presId="urn:microsoft.com/office/officeart/2005/8/layout/lProcess3"/>
    <dgm:cxn modelId="{1E8FDDF6-0639-4864-82E2-55AD5FAE8416}" type="presParOf" srcId="{64A6235E-FE2C-453F-AA62-5C26BD27BFA4}" destId="{A89FD9A8-C1D4-4CEC-B200-D05C4A14783E}" srcOrd="0" destOrd="0" presId="urn:microsoft.com/office/officeart/2005/8/layout/lProcess3"/>
    <dgm:cxn modelId="{A6F70B01-CFD0-4ECE-8E44-AFA0640240EA}" type="presParOf" srcId="{17519B1B-64FA-434D-81C5-CFED2B016C52}" destId="{4FBA1D3D-9321-4A42-950C-77EE39F33D9B}" srcOrd="1" destOrd="0" presId="urn:microsoft.com/office/officeart/2005/8/layout/lProcess3"/>
    <dgm:cxn modelId="{B801077D-2955-49F8-8F88-1E2763350DA9}" type="presParOf" srcId="{17519B1B-64FA-434D-81C5-CFED2B016C52}" destId="{373DA8CC-FECE-4B90-8A58-A93A9B766968}" srcOrd="2" destOrd="0" presId="urn:microsoft.com/office/officeart/2005/8/layout/lProcess3"/>
    <dgm:cxn modelId="{F468942A-E5E9-427F-B180-419C908CEC84}" type="presParOf" srcId="{373DA8CC-FECE-4B90-8A58-A93A9B766968}" destId="{7C007927-04BE-43F1-A399-22727F76E307}" srcOrd="0" destOrd="0" presId="urn:microsoft.com/office/officeart/2005/8/layout/lProcess3"/>
    <dgm:cxn modelId="{1E19AE3E-4C69-43CB-A62D-AFBEB4DDA4E5}" type="presParOf" srcId="{17519B1B-64FA-434D-81C5-CFED2B016C52}" destId="{9E7E6BE3-4B9B-4D82-B94D-8272AB8011AA}" srcOrd="3" destOrd="0" presId="urn:microsoft.com/office/officeart/2005/8/layout/lProcess3"/>
    <dgm:cxn modelId="{CEF96682-3BC3-4386-9202-481FCCBDBBCE}" type="presParOf" srcId="{17519B1B-64FA-434D-81C5-CFED2B016C52}" destId="{982B8C55-9F47-4B32-A97C-8F50834049AB}" srcOrd="4" destOrd="0" presId="urn:microsoft.com/office/officeart/2005/8/layout/lProcess3"/>
    <dgm:cxn modelId="{4C2D808A-0A14-4279-9944-44BA9D2F277E}" type="presParOf" srcId="{982B8C55-9F47-4B32-A97C-8F50834049AB}" destId="{FE59C7E3-4E53-4E17-90E5-BACFB75444D1}" srcOrd="0" destOrd="0" presId="urn:microsoft.com/office/officeart/2005/8/layout/lProcess3"/>
    <dgm:cxn modelId="{BBB7A325-A785-47FD-B3B3-71DD61C8E266}" type="presParOf" srcId="{17519B1B-64FA-434D-81C5-CFED2B016C52}" destId="{C406A804-848D-42AC-B97A-127C1D68C9E9}" srcOrd="5" destOrd="0" presId="urn:microsoft.com/office/officeart/2005/8/layout/lProcess3"/>
    <dgm:cxn modelId="{82ACCC92-6F32-4B9C-86E4-AB044D2DA951}" type="presParOf" srcId="{17519B1B-64FA-434D-81C5-CFED2B016C52}" destId="{7D82D16D-1275-41F0-AE26-19012BAB94B1}" srcOrd="6" destOrd="0" presId="urn:microsoft.com/office/officeart/2005/8/layout/lProcess3"/>
    <dgm:cxn modelId="{24BEEC91-1B62-4A31-880C-539E0DAB3004}" type="presParOf" srcId="{7D82D16D-1275-41F0-AE26-19012BAB94B1}" destId="{F7E5D868-3700-4A9F-AF79-01E0B271F9A8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9FD9A8-C1D4-4CEC-B200-D05C4A14783E}">
      <dsp:nvSpPr>
        <dsp:cNvPr id="0" name=""/>
        <dsp:cNvSpPr/>
      </dsp:nvSpPr>
      <dsp:spPr>
        <a:xfrm>
          <a:off x="54231" y="2"/>
          <a:ext cx="3025280" cy="1210112"/>
        </a:xfrm>
        <a:prstGeom prst="chevron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Foundation</a:t>
          </a:r>
        </a:p>
      </dsp:txBody>
      <dsp:txXfrm>
        <a:off x="659287" y="2"/>
        <a:ext cx="1815168" cy="1210112"/>
      </dsp:txXfrm>
    </dsp:sp>
    <dsp:sp modelId="{7C007927-04BE-43F1-A399-22727F76E307}">
      <dsp:nvSpPr>
        <dsp:cNvPr id="0" name=""/>
        <dsp:cNvSpPr/>
      </dsp:nvSpPr>
      <dsp:spPr>
        <a:xfrm>
          <a:off x="2766758" y="2"/>
          <a:ext cx="3025280" cy="1210112"/>
        </a:xfrm>
        <a:prstGeom prst="chevron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Core</a:t>
          </a:r>
        </a:p>
      </dsp:txBody>
      <dsp:txXfrm>
        <a:off x="3371814" y="2"/>
        <a:ext cx="1815168" cy="1210112"/>
      </dsp:txXfrm>
    </dsp:sp>
    <dsp:sp modelId="{FE59C7E3-4E53-4E17-90E5-BACFB75444D1}">
      <dsp:nvSpPr>
        <dsp:cNvPr id="0" name=""/>
        <dsp:cNvSpPr/>
      </dsp:nvSpPr>
      <dsp:spPr>
        <a:xfrm>
          <a:off x="5477198" y="2"/>
          <a:ext cx="3025280" cy="1210112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Proficient</a:t>
          </a:r>
        </a:p>
      </dsp:txBody>
      <dsp:txXfrm>
        <a:off x="6082254" y="2"/>
        <a:ext cx="1815168" cy="1210112"/>
      </dsp:txXfrm>
    </dsp:sp>
    <dsp:sp modelId="{F7E5D868-3700-4A9F-AF79-01E0B271F9A8}">
      <dsp:nvSpPr>
        <dsp:cNvPr id="0" name=""/>
        <dsp:cNvSpPr/>
      </dsp:nvSpPr>
      <dsp:spPr>
        <a:xfrm>
          <a:off x="8245723" y="9114"/>
          <a:ext cx="3025280" cy="1210112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Exceptional</a:t>
          </a:r>
        </a:p>
      </dsp:txBody>
      <dsp:txXfrm>
        <a:off x="8850779" y="9114"/>
        <a:ext cx="1815168" cy="12101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9FD9A8-C1D4-4CEC-B200-D05C4A14783E}">
      <dsp:nvSpPr>
        <dsp:cNvPr id="0" name=""/>
        <dsp:cNvSpPr/>
      </dsp:nvSpPr>
      <dsp:spPr>
        <a:xfrm>
          <a:off x="54231" y="2"/>
          <a:ext cx="3025280" cy="1210112"/>
        </a:xfrm>
        <a:prstGeom prst="chevron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Foundation</a:t>
          </a:r>
        </a:p>
      </dsp:txBody>
      <dsp:txXfrm>
        <a:off x="659287" y="2"/>
        <a:ext cx="1815168" cy="1210112"/>
      </dsp:txXfrm>
    </dsp:sp>
    <dsp:sp modelId="{7C007927-04BE-43F1-A399-22727F76E307}">
      <dsp:nvSpPr>
        <dsp:cNvPr id="0" name=""/>
        <dsp:cNvSpPr/>
      </dsp:nvSpPr>
      <dsp:spPr>
        <a:xfrm>
          <a:off x="2766758" y="2"/>
          <a:ext cx="3025280" cy="1210112"/>
        </a:xfrm>
        <a:prstGeom prst="chevron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Core</a:t>
          </a:r>
        </a:p>
      </dsp:txBody>
      <dsp:txXfrm>
        <a:off x="3371814" y="2"/>
        <a:ext cx="1815168" cy="1210112"/>
      </dsp:txXfrm>
    </dsp:sp>
    <dsp:sp modelId="{FE59C7E3-4E53-4E17-90E5-BACFB75444D1}">
      <dsp:nvSpPr>
        <dsp:cNvPr id="0" name=""/>
        <dsp:cNvSpPr/>
      </dsp:nvSpPr>
      <dsp:spPr>
        <a:xfrm>
          <a:off x="5477198" y="2"/>
          <a:ext cx="3025280" cy="1210112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Proficient</a:t>
          </a:r>
        </a:p>
      </dsp:txBody>
      <dsp:txXfrm>
        <a:off x="6082254" y="2"/>
        <a:ext cx="1815168" cy="1210112"/>
      </dsp:txXfrm>
    </dsp:sp>
    <dsp:sp modelId="{F7E5D868-3700-4A9F-AF79-01E0B271F9A8}">
      <dsp:nvSpPr>
        <dsp:cNvPr id="0" name=""/>
        <dsp:cNvSpPr/>
      </dsp:nvSpPr>
      <dsp:spPr>
        <a:xfrm>
          <a:off x="8245723" y="9114"/>
          <a:ext cx="3025280" cy="1210112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Exceptional</a:t>
          </a:r>
        </a:p>
      </dsp:txBody>
      <dsp:txXfrm>
        <a:off x="8850779" y="9114"/>
        <a:ext cx="1815168" cy="12101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9F57A-4652-4B5C-91AA-234AECD370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784DD0-1832-AD41-9FE5-6DF378B1A1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D7C1AA-7D63-ACB8-BEAF-90AE34731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344907-E5AC-7D38-9936-543B471EE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95F360-2F55-1798-7370-6FEED25BA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246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3A079-2825-A74E-35C6-160D6096F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8A2FDD-61F8-ED37-9131-228150DB28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D30F4-BDCC-7F4E-8CE6-535A14A27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ABB30-DDFE-5728-C226-6724F2178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B96A7F-5487-5798-F7FC-A90E78CB9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1774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3980E-68DE-D874-C1E9-7EA76DCAC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17E9D-20A3-ED87-B5DF-D65AA6073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E786B-84E4-4D67-C7A9-DAE56A2BC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DCBF9-81AF-9A93-2E24-9B75C2579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983DA0-6350-B113-6070-F7082AE16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4760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4C3C1-B72F-3088-2F54-DCB64E32F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4FBF7-0DE6-03C2-63C5-60C75B94A7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44348C-B789-0BFF-D801-4AC0920F12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341453-4304-1748-9A28-EFD02FA02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F6F874-2EB3-4273-2EC7-AC9652897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B8D984-DBE3-4511-A5C7-ACBA3D614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6942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54355-9BC6-2E86-FC78-7D588D4D4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93AF76-9D42-74B7-6DF9-23221337E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C125A2-293E-62AA-7355-3B9D15D135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DE02EA-1717-4B15-54FF-1353939325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885E3F-1F68-F94F-3AAF-BEF50C13FB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7521F8-26D0-367F-B394-D77C7555F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781B11-C44B-2B1D-7D93-8B701F5D2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8B5A54-FB6E-1D74-2D6B-F54A482C3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31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8B730-0BE1-EE2F-8E74-A5A5A5B65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469CDA-B956-EFCB-84AA-41ED0C450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A9636F-3833-BC9B-6B00-EA07409F6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20B8E1-7700-CDDF-CACF-83CB562D8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19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67FBE5-E069-9F9B-736F-C74AC2609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48E06A-E20E-E8F9-36E4-E932E6172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742322-B466-A890-CAD1-50BA229CA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0142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796BD-B8A9-12E0-1A02-909F6DBF4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9C46BE-30AE-1BE1-899A-F235FDFAD8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58AB5C-A5B6-47EE-E02B-081BDE1136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B20AB7-AA6F-3DB3-96B5-56456B0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3F2A25-AF2B-FBDB-388A-36AED975D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8A7D8B-51FB-AFDB-11C7-A9420992B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6690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7217D-D8C0-2D60-28FE-24290D7FB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919A9A-CE85-3B82-0F83-AA73F0B009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395AB5-2AAE-F423-3641-C98F1AF6BF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8E779D-852B-1A1C-44B3-ABCDA372D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55F438-CA94-46A0-B5F4-2D02E0F3D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47753A-AEF3-C3B1-9A73-979A0B609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8351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73F67-477E-452B-D07E-C8A4E3B0C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F79AFD-81FE-3EE0-091F-0EB18F770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355D1C-E06F-6EB2-333D-F2BA4BB8F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1355D-B3C1-9D06-0B61-ACC638F38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59AAC-E57D-E91B-4833-4749866D2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0147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BEE7A4-0C29-CF61-968C-694B1D8D2B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90433D-824D-FC81-7DED-557664D55F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B15C2F-C680-756E-C1A6-063B03798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17BF1-94CE-9641-A9F3-E3B550A18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146EE1-1202-97FD-6146-D30CA6CA0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458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E7805B-BE60-EEF9-0149-E5A18AB92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373E3A-8DCB-09BE-4E74-C66817630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9A6FAF-39E7-308E-928E-55B214AED6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83B06-157C-420A-90EE-7E75BA4792B2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99EB5E-FD6F-7A5A-7320-B2FE4998CF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4C643F-EB4C-0FC4-F14E-6BEFDE3FE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020B8-2087-46FC-BEEB-FD27AFED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608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578F61-872D-4559-861C-092654A81B27}"/>
              </a:ext>
            </a:extLst>
          </p:cNvPr>
          <p:cNvPicPr/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29145" r="2" b="32685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F5F0CD5C-72F3-4090-8A69-8E15CB432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Parallelogram 10">
            <a:extLst>
              <a:ext uri="{FF2B5EF4-FFF2-40B4-BE49-F238E27FC236}">
                <a16:creationId xmlns:a16="http://schemas.microsoft.com/office/drawing/2014/main" id="{217496A2-9394-4FB7-BA0E-717D2D2E7A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33800" y="0"/>
            <a:ext cx="7315200" cy="6858000"/>
          </a:xfrm>
          <a:prstGeom prst="parallelogram">
            <a:avLst>
              <a:gd name="adj" fmla="val 15925"/>
            </a:avLst>
          </a:prstGeom>
          <a:solidFill>
            <a:schemeClr val="bg1">
              <a:alpha val="8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02CF681-4765-4E88-802F-B2474DCD5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D57B2BA-243C-45C7-A5D8-46CA719437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23">
            <a:extLst>
              <a:ext uri="{FF2B5EF4-FFF2-40B4-BE49-F238E27FC236}">
                <a16:creationId xmlns:a16="http://schemas.microsoft.com/office/drawing/2014/main" id="{67374FB5-CBB7-46FF-95B5-2251BC685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34BCEAB7-D9E0-40A4-9254-8593BD346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D567A354-BB63-405C-8E5F-2F510E670F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2E72BC-234F-493B-9865-DF581C7BE8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91450" y="1678665"/>
            <a:ext cx="4482553" cy="236913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200"/>
              <a:t>A Parent’s Guide to Assessment in Years 7-9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D136FD-6DF2-4B75-9EBA-3BD97FFE75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6091" y="4245566"/>
            <a:ext cx="7560272" cy="1096899"/>
          </a:xfrm>
        </p:spPr>
        <p:txBody>
          <a:bodyPr>
            <a:normAutofit/>
          </a:bodyPr>
          <a:lstStyle/>
          <a:p>
            <a:r>
              <a:rPr lang="en-GB" sz="2400" b="1" dirty="0"/>
              <a:t>Gaynor White – Assistant Headteacher - Curriculum</a:t>
            </a:r>
          </a:p>
        </p:txBody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id="{9185A8D7-2F20-4F7A-97BE-21DB1654C7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8">
            <a:extLst>
              <a:ext uri="{FF2B5EF4-FFF2-40B4-BE49-F238E27FC236}">
                <a16:creationId xmlns:a16="http://schemas.microsoft.com/office/drawing/2014/main" id="{CB65BD56-22B3-4E13-BFCA-B8E8BEB92D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9">
            <a:extLst>
              <a:ext uri="{FF2B5EF4-FFF2-40B4-BE49-F238E27FC236}">
                <a16:creationId xmlns:a16="http://schemas.microsoft.com/office/drawing/2014/main" id="{6790ED68-BCA0-4247-A72F-1CB85DF068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DD0F2B3F-DC55-4FA7-B667-1ACD079209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910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4381F693-9297-2CA3-AB41-BC8F817A57F7}"/>
              </a:ext>
            </a:extLst>
          </p:cNvPr>
          <p:cNvSpPr/>
          <p:nvPr/>
        </p:nvSpPr>
        <p:spPr>
          <a:xfrm>
            <a:off x="4845167" y="2196807"/>
            <a:ext cx="3856008" cy="4417845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21A91C-C09C-BA76-425C-7ED4F496C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dirty="0"/>
              <a:t>Formative vs Summative Assessment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CA16DB7-3798-37E2-423E-580991C84B85}"/>
              </a:ext>
            </a:extLst>
          </p:cNvPr>
          <p:cNvSpPr/>
          <p:nvPr/>
        </p:nvSpPr>
        <p:spPr>
          <a:xfrm>
            <a:off x="5353019" y="1948184"/>
            <a:ext cx="2786332" cy="595223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3EC264A7-DCEC-E2A3-2FB1-B702C6142CE3}"/>
              </a:ext>
            </a:extLst>
          </p:cNvPr>
          <p:cNvSpPr/>
          <p:nvPr/>
        </p:nvSpPr>
        <p:spPr>
          <a:xfrm>
            <a:off x="601582" y="2160693"/>
            <a:ext cx="3856009" cy="4666889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E21D8144-2709-E4F0-0EC9-960A63C77095}"/>
              </a:ext>
            </a:extLst>
          </p:cNvPr>
          <p:cNvSpPr/>
          <p:nvPr/>
        </p:nvSpPr>
        <p:spPr>
          <a:xfrm>
            <a:off x="1266319" y="1923127"/>
            <a:ext cx="2786332" cy="595223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D59904-F5B2-762E-61D0-857526F8B72D}"/>
              </a:ext>
            </a:extLst>
          </p:cNvPr>
          <p:cNvSpPr txBox="1"/>
          <p:nvPr/>
        </p:nvSpPr>
        <p:spPr>
          <a:xfrm>
            <a:off x="1303805" y="1868307"/>
            <a:ext cx="2475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Formative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52841E-F7BD-62F9-EEFC-F3419D5EBF33}"/>
              </a:ext>
            </a:extLst>
          </p:cNvPr>
          <p:cNvSpPr txBox="1"/>
          <p:nvPr/>
        </p:nvSpPr>
        <p:spPr>
          <a:xfrm>
            <a:off x="5425436" y="1933575"/>
            <a:ext cx="2475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Summative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628DDB-E27D-6756-A178-C2FA862A4998}"/>
              </a:ext>
            </a:extLst>
          </p:cNvPr>
          <p:cNvSpPr txBox="1"/>
          <p:nvPr/>
        </p:nvSpPr>
        <p:spPr>
          <a:xfrm>
            <a:off x="942573" y="2507902"/>
            <a:ext cx="330148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Occurs during the learning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Assessment</a:t>
            </a:r>
            <a:r>
              <a:rPr lang="en-GB" sz="2400" dirty="0"/>
              <a:t> </a:t>
            </a:r>
            <a:r>
              <a:rPr lang="en-GB" sz="2400" b="1" dirty="0"/>
              <a:t>for</a:t>
            </a:r>
            <a:r>
              <a:rPr lang="en-GB" sz="2400" dirty="0"/>
              <a:t> </a:t>
            </a:r>
            <a:r>
              <a:rPr lang="en-GB" dirty="0"/>
              <a:t>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Allows teachers to adapt their teaching to meet the needs of the group/ student. Student can reflect and improve their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On-going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Often low stakes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Identifies areas for improvement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Helps move the learning forward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30087DC-85CB-48C0-5944-31C62224D53B}"/>
              </a:ext>
            </a:extLst>
          </p:cNvPr>
          <p:cNvSpPr txBox="1"/>
          <p:nvPr/>
        </p:nvSpPr>
        <p:spPr>
          <a:xfrm>
            <a:off x="5196170" y="2766973"/>
            <a:ext cx="33014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Occurs at the end of the learning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Assessment </a:t>
            </a:r>
            <a:r>
              <a:rPr lang="en-GB" sz="2400" b="1" dirty="0"/>
              <a:t>of</a:t>
            </a:r>
            <a:r>
              <a:rPr lang="en-GB" dirty="0"/>
              <a:t>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Provides a final evaluation of knowledge and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More Formal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May provide students with a grade or mark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83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9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9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1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8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1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906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E868C-78A3-841F-728F-72BE3E67A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Formative</a:t>
            </a:r>
            <a:r>
              <a:rPr lang="en-GB" dirty="0"/>
              <a:t> Assessment could look like this…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106217-7D7A-F399-CE15-6FB86B8726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12488" y="1731255"/>
            <a:ext cx="2162175" cy="100012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4496BD-3346-B614-5F10-A5B4D425FA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899" y="1416490"/>
            <a:ext cx="2381250" cy="1828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B51786-E030-D39A-3A57-33D96EE294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327" y="1731255"/>
            <a:ext cx="2295525" cy="152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3494BF-95AB-A60B-3C1B-67F51A197B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5775" y="3069346"/>
            <a:ext cx="2057400" cy="1733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130F9E2-CE38-F5FC-C626-C3C298D1BA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334" y="3602746"/>
            <a:ext cx="3419475" cy="12001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1E7E29A-5758-30D9-5D9B-86E4223E6E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76244" y="4695915"/>
            <a:ext cx="2428875" cy="17621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BC818B5-8D43-232A-D060-0CE1ADB90A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1539" y="5373637"/>
            <a:ext cx="2064049" cy="128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6C32C-C048-2181-9C1A-DB663B5EC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Summative</a:t>
            </a:r>
            <a:r>
              <a:rPr lang="en-GB" dirty="0"/>
              <a:t> Assessment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AFF6773-A1E7-54BD-CC7F-16CCCD4E4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1743075"/>
            <a:ext cx="2314575" cy="1685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4847C6-9300-30C0-976B-B825A60DA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3551" y="1461694"/>
            <a:ext cx="2514600" cy="1619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56F417-2DC9-2B21-F106-D707EAFEC7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7040" y="5035761"/>
            <a:ext cx="2286000" cy="16954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F8F8BD3-9819-F527-24DE-EA5C983388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3303" y="3960390"/>
            <a:ext cx="2809875" cy="16192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326CE4-DCD1-7F7F-D151-AB85FCA1AC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7683" y="3960390"/>
            <a:ext cx="2533650" cy="1600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B95EC7-39D0-4CEF-E6B9-67FBA84803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1118" y="1831975"/>
            <a:ext cx="2114550" cy="1695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60E2561-AAA4-7964-554F-20B5AE9D1F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9253" y="3441940"/>
            <a:ext cx="2695575" cy="15621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656EF87-3AE7-3527-9706-1D6959B0EA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17149" y="4847802"/>
            <a:ext cx="2124075" cy="14192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664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183" y="-1"/>
            <a:ext cx="9192046" cy="68580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t="11249" b="60146"/>
          <a:stretch/>
        </p:blipFill>
        <p:spPr>
          <a:xfrm>
            <a:off x="1919863" y="0"/>
            <a:ext cx="7906762" cy="12038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8295" y="24444"/>
            <a:ext cx="8062337" cy="838200"/>
          </a:xfrm>
        </p:spPr>
        <p:txBody>
          <a:bodyPr/>
          <a:lstStyle/>
          <a:p>
            <a:r>
              <a:rPr lang="en-US" b="1" u="sng" dirty="0">
                <a:latin typeface="Apple Casual"/>
                <a:cs typeface="Apple Casual"/>
              </a:rPr>
              <a:t>Peer Assessment </a:t>
            </a:r>
            <a:r>
              <a:rPr lang="en-US" dirty="0">
                <a:latin typeface="Apple Casual"/>
                <a:cs typeface="Apple Casual"/>
              </a:rPr>
              <a:t>Feedback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b="55625"/>
          <a:stretch/>
        </p:blipFill>
        <p:spPr>
          <a:xfrm>
            <a:off x="1495426" y="1239102"/>
            <a:ext cx="2822575" cy="16251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0" y="1239102"/>
            <a:ext cx="279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pple Casual"/>
                <a:cs typeface="Apple Casual"/>
              </a:rPr>
              <a:t>Kind (but honest) </a:t>
            </a:r>
          </a:p>
          <a:p>
            <a:r>
              <a:rPr lang="en-US" sz="1200" dirty="0">
                <a:latin typeface="Apple Casual"/>
                <a:cs typeface="Apple Casual"/>
              </a:rPr>
              <a:t>Focus on good work and be positive.</a:t>
            </a:r>
          </a:p>
          <a:p>
            <a:r>
              <a:rPr lang="en-US" sz="1200" dirty="0">
                <a:latin typeface="Apple Casual"/>
                <a:cs typeface="Apple Casual"/>
              </a:rPr>
              <a:t>EXAMPLES</a:t>
            </a:r>
          </a:p>
          <a:p>
            <a:r>
              <a:rPr lang="en-US" sz="1200" dirty="0">
                <a:latin typeface="Apple Casual"/>
                <a:cs typeface="Apple Casual"/>
              </a:rPr>
              <a:t>The best paragraph is…because…</a:t>
            </a:r>
          </a:p>
          <a:p>
            <a:r>
              <a:rPr lang="en-US" sz="1200" dirty="0">
                <a:latin typeface="Apple Casual"/>
                <a:cs typeface="Apple Casual"/>
              </a:rPr>
              <a:t>The best sentence is…</a:t>
            </a:r>
          </a:p>
          <a:p>
            <a:r>
              <a:rPr lang="en-US" sz="1200" dirty="0">
                <a:latin typeface="Apple Casual"/>
                <a:cs typeface="Apple Casual"/>
              </a:rPr>
              <a:t>It was great how you…</a:t>
            </a:r>
          </a:p>
          <a:p>
            <a:r>
              <a:rPr lang="en-US" sz="1200" dirty="0">
                <a:latin typeface="Apple Casual"/>
                <a:cs typeface="Apple Casual"/>
              </a:rPr>
              <a:t>There were lots of facts such as…</a:t>
            </a:r>
          </a:p>
          <a:p>
            <a:endParaRPr lang="en-US" sz="1200" dirty="0">
              <a:latin typeface="Apple Casual"/>
              <a:cs typeface="Apple Casual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b="55625"/>
          <a:stretch/>
        </p:blipFill>
        <p:spPr>
          <a:xfrm>
            <a:off x="4460876" y="1259363"/>
            <a:ext cx="2822575" cy="16251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60875" y="1314847"/>
            <a:ext cx="30162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pple Casual"/>
                <a:cs typeface="Apple Casual"/>
              </a:rPr>
              <a:t>Helpful (…so that…)</a:t>
            </a:r>
          </a:p>
          <a:p>
            <a:r>
              <a:rPr lang="en-US" sz="1200" dirty="0">
                <a:latin typeface="Apple Casual"/>
                <a:cs typeface="Apple Casual"/>
              </a:rPr>
              <a:t>Give helpful examples and ideas how they can improve.</a:t>
            </a:r>
          </a:p>
          <a:p>
            <a:r>
              <a:rPr lang="en-US" sz="1200" dirty="0">
                <a:latin typeface="Apple Casual"/>
                <a:cs typeface="Apple Casual"/>
              </a:rPr>
              <a:t>EXAMPLES</a:t>
            </a:r>
            <a:br>
              <a:rPr lang="en-US" sz="1200" dirty="0">
                <a:latin typeface="Apple Casual"/>
                <a:cs typeface="Apple Casual"/>
              </a:rPr>
            </a:br>
            <a:r>
              <a:rPr lang="en-US" sz="1200" dirty="0">
                <a:latin typeface="Apple Casual"/>
                <a:cs typeface="Apple Casual"/>
              </a:rPr>
              <a:t>Perhaps next time you could…</a:t>
            </a:r>
          </a:p>
          <a:p>
            <a:r>
              <a:rPr lang="en-US" sz="1200" dirty="0">
                <a:latin typeface="Apple Casual"/>
                <a:cs typeface="Apple Casual"/>
              </a:rPr>
              <a:t>Make sure you proof read your work</a:t>
            </a:r>
          </a:p>
          <a:p>
            <a:r>
              <a:rPr lang="en-US" sz="1200" dirty="0">
                <a:latin typeface="Apple Casual"/>
                <a:cs typeface="Apple Casual"/>
              </a:rPr>
              <a:t>To improve try to use more/less…</a:t>
            </a:r>
          </a:p>
          <a:p>
            <a:endParaRPr lang="en-US" sz="1200" dirty="0">
              <a:latin typeface="Apple Casual"/>
              <a:cs typeface="Apple Casual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b="55625"/>
          <a:stretch/>
        </p:blipFill>
        <p:spPr>
          <a:xfrm>
            <a:off x="7651751" y="1239102"/>
            <a:ext cx="2822575" cy="16251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51750" y="1259363"/>
            <a:ext cx="30162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pple Casual"/>
                <a:cs typeface="Apple Casual"/>
              </a:rPr>
              <a:t>Specific (be precise)</a:t>
            </a:r>
          </a:p>
          <a:p>
            <a:r>
              <a:rPr lang="en-US" sz="1200" dirty="0">
                <a:latin typeface="Apple Casual"/>
                <a:cs typeface="Apple Casual"/>
              </a:rPr>
              <a:t>Pick out specific words and sentences. Give an exact idea of where and when improvement can occur. Go into depth </a:t>
            </a:r>
          </a:p>
          <a:p>
            <a:r>
              <a:rPr lang="en-US" sz="1200" dirty="0">
                <a:latin typeface="Apple Casual"/>
                <a:cs typeface="Apple Casual"/>
              </a:rPr>
              <a:t>and explain what you mean.</a:t>
            </a:r>
          </a:p>
          <a:p>
            <a:r>
              <a:rPr lang="en-US" sz="1200" dirty="0">
                <a:latin typeface="Apple Casual"/>
                <a:cs typeface="Apple Casual"/>
              </a:rPr>
              <a:t>EXAMPLES</a:t>
            </a:r>
          </a:p>
          <a:p>
            <a:r>
              <a:rPr lang="en-US" sz="1200" dirty="0">
                <a:latin typeface="Apple Casual"/>
                <a:cs typeface="Apple Casual"/>
              </a:rPr>
              <a:t>In the…paragraph you could have…</a:t>
            </a:r>
          </a:p>
          <a:p>
            <a:r>
              <a:rPr lang="en-US" sz="1200" dirty="0">
                <a:latin typeface="Apple Casual"/>
                <a:cs typeface="Apple Casual"/>
              </a:rPr>
              <a:t>Use evidence to support your idea…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4FE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495426" y="3019977"/>
            <a:ext cx="2497177" cy="17756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86330" y="3263035"/>
            <a:ext cx="21748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ple Casual"/>
                <a:cs typeface="Apple Casual"/>
              </a:rPr>
              <a:t>Write your name at the bottom of your peer’s work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Marked by…</a:t>
            </a:r>
          </a:p>
          <a:p>
            <a:endParaRPr lang="en-US" sz="1200" dirty="0">
              <a:latin typeface="Apple Casual"/>
              <a:cs typeface="Apple Casual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4FE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460876" y="3019977"/>
            <a:ext cx="2497177" cy="177565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99407" y="3270835"/>
            <a:ext cx="2174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ple Casual"/>
                <a:cs typeface="Apple Casual"/>
              </a:rPr>
              <a:t>Proof read your peers work.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Underline any </a:t>
            </a:r>
            <a:r>
              <a:rPr lang="en-US" sz="1200" b="1" dirty="0">
                <a:latin typeface="Apple Casual"/>
                <a:cs typeface="Apple Casual"/>
              </a:rPr>
              <a:t>spelling</a:t>
            </a:r>
            <a:r>
              <a:rPr lang="en-US" sz="1200" dirty="0">
                <a:latin typeface="Apple Casual"/>
                <a:cs typeface="Apple Casual"/>
              </a:rPr>
              <a:t> mistakes and mark any </a:t>
            </a:r>
            <a:r>
              <a:rPr lang="en-US" sz="1200" b="1" dirty="0">
                <a:latin typeface="Apple Casual"/>
                <a:cs typeface="Apple Casual"/>
              </a:rPr>
              <a:t>grammar</a:t>
            </a:r>
            <a:r>
              <a:rPr lang="en-US" sz="1200" dirty="0">
                <a:latin typeface="Apple Casual"/>
                <a:cs typeface="Apple Casual"/>
              </a:rPr>
              <a:t> mistakes using the marking guide.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4FE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630756" y="4970197"/>
            <a:ext cx="2497177" cy="177565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86331" y="5264872"/>
            <a:ext cx="21748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ple Casual"/>
                <a:cs typeface="Apple Casual"/>
              </a:rPr>
              <a:t>Highlight any keywords used.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Have they met the success criteria? How?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1" y="865324"/>
            <a:ext cx="9143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Apple Casual"/>
                <a:cs typeface="Apple Casual"/>
              </a:rPr>
              <a:t>Remember this is someone else's work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4FEB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699407" y="4970197"/>
            <a:ext cx="2497177" cy="177565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651750" y="3523648"/>
            <a:ext cx="2699004" cy="2246769"/>
          </a:xfrm>
          <a:prstGeom prst="rect">
            <a:avLst/>
          </a:prstGeom>
          <a:solidFill>
            <a:schemeClr val="tx1"/>
          </a:solidFill>
          <a:effectLst/>
        </p:spPr>
        <p:txBody>
          <a:bodyPr wrap="square" rtlCol="0">
            <a:spAutoFit/>
          </a:bodyPr>
          <a:lstStyle/>
          <a:p>
            <a:r>
              <a:rPr lang="en-US" sz="1400" u="sng" dirty="0">
                <a:solidFill>
                  <a:schemeClr val="bg1"/>
                </a:solidFill>
                <a:latin typeface="Apple Casual"/>
                <a:cs typeface="Apple Casual"/>
              </a:rPr>
              <a:t>Marking Guide</a:t>
            </a:r>
          </a:p>
          <a:p>
            <a:r>
              <a:rPr lang="en-US" sz="1400" dirty="0" err="1">
                <a:solidFill>
                  <a:schemeClr val="bg1"/>
                </a:solidFill>
                <a:latin typeface="Apple Casual"/>
                <a:cs typeface="Apple Casual"/>
              </a:rPr>
              <a:t>Sp</a:t>
            </a:r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 – Spelling mistake.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x3 – Write out correct spelling 3 times.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CL – Change this to a capital letter.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P – Correct this punctuation error.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// - Start a new paragraph here.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Gr – Correct this grammar error.</a:t>
            </a:r>
          </a:p>
          <a:p>
            <a:r>
              <a:rPr lang="en-US" sz="1400" dirty="0">
                <a:solidFill>
                  <a:schemeClr val="bg1"/>
                </a:solidFill>
                <a:latin typeface="Apple Casual"/>
                <a:cs typeface="Apple Casual"/>
              </a:rPr>
              <a:t>? – This does not make sense.</a:t>
            </a:r>
          </a:p>
          <a:p>
            <a:endParaRPr lang="en-US" sz="1400" dirty="0">
              <a:solidFill>
                <a:schemeClr val="bg1"/>
              </a:solidFill>
              <a:latin typeface="Apple Casual"/>
              <a:cs typeface="Apple Casual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54982" y="5264872"/>
            <a:ext cx="21748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ple Casual"/>
                <a:cs typeface="Apple Casual"/>
              </a:rPr>
              <a:t>Do you have any questions for them? </a:t>
            </a:r>
          </a:p>
          <a:p>
            <a:endParaRPr lang="en-US" sz="1200" dirty="0">
              <a:latin typeface="Apple Casual"/>
              <a:cs typeface="Apple Casual"/>
            </a:endParaRPr>
          </a:p>
          <a:p>
            <a:r>
              <a:rPr lang="en-US" sz="1200" dirty="0">
                <a:latin typeface="Apple Casual"/>
                <a:cs typeface="Apple Casual"/>
              </a:rPr>
              <a:t>How do you think they can improve their work? Use success criteria and grade descriptors.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7231627" y="3320962"/>
            <a:ext cx="3465231" cy="338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131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/>
          <a:srcRect t="11249" b="60146"/>
          <a:stretch/>
        </p:blipFill>
        <p:spPr>
          <a:xfrm>
            <a:off x="1553540" y="0"/>
            <a:ext cx="7906762" cy="12038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0721" y="-47624"/>
            <a:ext cx="7772400" cy="838200"/>
          </a:xfrm>
        </p:spPr>
        <p:txBody>
          <a:bodyPr/>
          <a:lstStyle/>
          <a:p>
            <a:pPr algn="ctr"/>
            <a:r>
              <a:rPr lang="en-US" b="1" u="sng" dirty="0">
                <a:latin typeface="Apple Casual"/>
                <a:cs typeface="Apple Casual"/>
              </a:rPr>
              <a:t>Self Assessment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7E54E50-A763-1F9A-F7C5-A8239D4A4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484" y="742951"/>
            <a:ext cx="9896475" cy="40767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8C5CFAA-DF6D-362B-D704-EA80B72B41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2777" y="1001989"/>
            <a:ext cx="6115050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4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EFAC0-24FB-6FAD-5071-47036F907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could happen next in the classroom…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48CFA9-60E8-628E-73E2-1CF5CE184F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3494" y="2049235"/>
            <a:ext cx="4057455" cy="2878366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98650C-4AE8-32E1-FFC4-009C290826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3670" y="2975377"/>
            <a:ext cx="7573852" cy="390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649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F0724-A09C-4091-B8D5-48B4C35C5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8886995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Targets and Current Working Level in KS3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128EF-94F2-4708-B33F-28D757D20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20801"/>
            <a:ext cx="8596668" cy="4720562"/>
          </a:xfrm>
        </p:spPr>
        <p:txBody>
          <a:bodyPr>
            <a:normAutofit/>
          </a:bodyPr>
          <a:lstStyle/>
          <a:p>
            <a:r>
              <a:rPr lang="en-GB" sz="2400" dirty="0"/>
              <a:t>The KSHS/Carre’s model for Key Stage 3 Assessment is based on the principal of </a:t>
            </a:r>
            <a:r>
              <a:rPr lang="en-GB" sz="2400" b="1" i="1" dirty="0"/>
              <a:t>learning Paths</a:t>
            </a:r>
            <a:r>
              <a:rPr lang="en-GB" sz="2400" dirty="0"/>
              <a:t>, and each student’s work is measured in relation to these learning paths.</a:t>
            </a:r>
          </a:p>
          <a:p>
            <a:r>
              <a:rPr lang="en-GB" sz="2400" dirty="0"/>
              <a:t>Based on prior attainment and professional judgement students are assigned a Learning Path in each of their subjects.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788314-087B-43D8-B5D7-793619C5556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138" y="38100"/>
            <a:ext cx="852805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754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985771-236A-2659-0992-B86D0D38483B}"/>
              </a:ext>
            </a:extLst>
          </p:cNvPr>
          <p:cNvPicPr/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29145" r="2" b="32685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A360DD-AA91-412C-BFD9-3E757BAB6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2402" y="259362"/>
            <a:ext cx="8596668" cy="13208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Determining a Target Working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AA453-8B00-4505-8879-8B73AD04D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988" y="1041450"/>
            <a:ext cx="9924531" cy="12922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sz="2400" b="1" dirty="0"/>
              <a:t>Your daughter is likely to have got a score of around 110 as a result of her KS2 SATS (the national average was 105 this year. A score of 100 is an indication of being secondary school ready)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6DA520C-9EC1-77E0-5808-78247DB98A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252609"/>
              </p:ext>
            </p:extLst>
          </p:nvPr>
        </p:nvGraphicFramePr>
        <p:xfrm>
          <a:off x="6096000" y="2805009"/>
          <a:ext cx="6884820" cy="3881441"/>
        </p:xfrm>
        <a:graphic>
          <a:graphicData uri="http://schemas.openxmlformats.org/drawingml/2006/table">
            <a:tbl>
              <a:tblPr/>
              <a:tblGrid>
                <a:gridCol w="1721205">
                  <a:extLst>
                    <a:ext uri="{9D8B030D-6E8A-4147-A177-3AD203B41FA5}">
                      <a16:colId xmlns:a16="http://schemas.microsoft.com/office/drawing/2014/main" val="2046179997"/>
                    </a:ext>
                  </a:extLst>
                </a:gridCol>
                <a:gridCol w="1721205">
                  <a:extLst>
                    <a:ext uri="{9D8B030D-6E8A-4147-A177-3AD203B41FA5}">
                      <a16:colId xmlns:a16="http://schemas.microsoft.com/office/drawing/2014/main" val="862418587"/>
                    </a:ext>
                  </a:extLst>
                </a:gridCol>
                <a:gridCol w="1721205">
                  <a:extLst>
                    <a:ext uri="{9D8B030D-6E8A-4147-A177-3AD203B41FA5}">
                      <a16:colId xmlns:a16="http://schemas.microsoft.com/office/drawing/2014/main" val="329177542"/>
                    </a:ext>
                  </a:extLst>
                </a:gridCol>
                <a:gridCol w="1721205">
                  <a:extLst>
                    <a:ext uri="{9D8B030D-6E8A-4147-A177-3AD203B41FA5}">
                      <a16:colId xmlns:a16="http://schemas.microsoft.com/office/drawing/2014/main" val="2611679346"/>
                    </a:ext>
                  </a:extLst>
                </a:gridCol>
              </a:tblGrid>
              <a:tr h="952051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400"/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Average scaled score in reading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Average scaled score in maths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Average scaled score in grammar, punctuation and spelling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2350753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2015/16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103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103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1437248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2016/17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106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8937461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2017/18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106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6206012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2018/19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106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1468818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2019/20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x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x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x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1512432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2020/21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x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x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x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9975304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2021/22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7163077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2022/23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6711099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2023/24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104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5721367"/>
                  </a:ext>
                </a:extLst>
              </a:tr>
              <a:tr h="2929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2024/25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106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400" dirty="0"/>
                        <a:t>105</a:t>
                      </a:r>
                    </a:p>
                  </a:txBody>
                  <a:tcPr marL="73235" marR="73235" marT="36617" marB="3661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9004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174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BE7890-7AF5-323B-15A0-1315861259BD}"/>
              </a:ext>
            </a:extLst>
          </p:cNvPr>
          <p:cNvSpPr txBox="1"/>
          <p:nvPr/>
        </p:nvSpPr>
        <p:spPr>
          <a:xfrm>
            <a:off x="354891" y="1706941"/>
            <a:ext cx="1175084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The KS2 results are used as a starting point for determining each students target learning path in the majority of subjects.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Learning Pathways and targets in school are based around FFT targets. 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/>
              <a:t> When this data is missing teachers assess in comparison to their peers</a:t>
            </a:r>
            <a:r>
              <a:rPr lang="en-GB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678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D5D29-E1AE-8AA6-CEE6-860A14E93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Baseline Testing for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D3C73-D317-DA54-5FDD-7B9A2B1613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Font typeface="Wingdings" panose="05000000000000000000" pitchFamily="2" charset="2"/>
              <a:buChar char="§"/>
            </a:pPr>
            <a:r>
              <a:rPr lang="en-GB" sz="6000" b="1" dirty="0"/>
              <a:t>Art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6000" b="1" dirty="0"/>
              <a:t>Drama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6000" b="1" dirty="0"/>
              <a:t>Music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6000" b="1" dirty="0"/>
              <a:t>PE</a:t>
            </a:r>
          </a:p>
        </p:txBody>
      </p:sp>
    </p:spTree>
    <p:extLst>
      <p:ext uri="{BB962C8B-B14F-4D97-AF65-F5344CB8AC3E}">
        <p14:creationId xmlns:p14="http://schemas.microsoft.com/office/powerpoint/2010/main" val="1165552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EBF581F-5CE8-6823-0E30-947DB9F8B59E}"/>
              </a:ext>
            </a:extLst>
          </p:cNvPr>
          <p:cNvGraphicFramePr/>
          <p:nvPr/>
        </p:nvGraphicFramePr>
        <p:xfrm>
          <a:off x="104774" y="780871"/>
          <a:ext cx="11801475" cy="5357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9A57F22-2A34-F1D7-7889-772337D07BC6}"/>
              </a:ext>
            </a:extLst>
          </p:cNvPr>
          <p:cNvSpPr txBox="1"/>
          <p:nvPr/>
        </p:nvSpPr>
        <p:spPr>
          <a:xfrm>
            <a:off x="285751" y="203835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working towards GCSE  grades 1-3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75D90F-E837-CB40-23FF-14318868A892}"/>
              </a:ext>
            </a:extLst>
          </p:cNvPr>
          <p:cNvSpPr txBox="1"/>
          <p:nvPr/>
        </p:nvSpPr>
        <p:spPr>
          <a:xfrm>
            <a:off x="3172826" y="2038350"/>
            <a:ext cx="20453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working towards GCSE  grades 4-5 in Years 10 &amp; 11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A16601-AA0C-19C9-EAF3-A1CF52103706}"/>
              </a:ext>
            </a:extLst>
          </p:cNvPr>
          <p:cNvSpPr txBox="1"/>
          <p:nvPr/>
        </p:nvSpPr>
        <p:spPr>
          <a:xfrm>
            <a:off x="5990973" y="203835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GCSE  grades 6-7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C2113B-B688-3BF3-04D9-60E3AFB26C14}"/>
              </a:ext>
            </a:extLst>
          </p:cNvPr>
          <p:cNvSpPr txBox="1"/>
          <p:nvPr/>
        </p:nvSpPr>
        <p:spPr>
          <a:xfrm>
            <a:off x="8809120" y="203835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GCSE  grades 8-9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305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79378-8C01-452A-B223-E42342149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66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Effort Grades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BCE8AD9-EDAC-4415-A2AE-D22C17F4B8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8785491"/>
              </p:ext>
            </p:extLst>
          </p:nvPr>
        </p:nvGraphicFramePr>
        <p:xfrm>
          <a:off x="677863" y="1193800"/>
          <a:ext cx="8596312" cy="5958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98156">
                  <a:extLst>
                    <a:ext uri="{9D8B030D-6E8A-4147-A177-3AD203B41FA5}">
                      <a16:colId xmlns:a16="http://schemas.microsoft.com/office/drawing/2014/main" val="3373347436"/>
                    </a:ext>
                  </a:extLst>
                </a:gridCol>
                <a:gridCol w="4298156">
                  <a:extLst>
                    <a:ext uri="{9D8B030D-6E8A-4147-A177-3AD203B41FA5}">
                      <a16:colId xmlns:a16="http://schemas.microsoft.com/office/drawing/2014/main" val="15419133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1* – Exceptional Effort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Exceptional Effort means being committed to getting the most out of all learning opportunities available.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5864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 – Good Effort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Good Effort means being a responsible and hard-working student, who tries their best all the time.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70750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 – Satisfactory Effort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Satisfactory Effort means a student can work well but sometimes not to their full potential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20695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3. Inconsistent Effort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Inconsistent Effort means that a student is probably failing to push herself or make the most of the opportunities available.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9880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4. Poor Effort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Poor Effort means that a student needs additional support to become a more responsible learner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601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250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9780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84744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8299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E8801-B20D-48A6-AAC2-92A449BD0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93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Concern Codes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D3122-7681-42B8-8E7E-9CD261A0C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If a subject teacher has a particular concern regarding the work or attitude of a student in a particular area, the following concern codes may be reported: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6D90F0-0EB8-4E7B-A407-9AEED81143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122057"/>
              </p:ext>
            </p:extLst>
          </p:nvPr>
        </p:nvGraphicFramePr>
        <p:xfrm>
          <a:off x="810068" y="3823942"/>
          <a:ext cx="9299132" cy="228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49566">
                  <a:extLst>
                    <a:ext uri="{9D8B030D-6E8A-4147-A177-3AD203B41FA5}">
                      <a16:colId xmlns:a16="http://schemas.microsoft.com/office/drawing/2014/main" val="2096554019"/>
                    </a:ext>
                  </a:extLst>
                </a:gridCol>
                <a:gridCol w="4649566">
                  <a:extLst>
                    <a:ext uri="{9D8B030D-6E8A-4147-A177-3AD203B41FA5}">
                      <a16:colId xmlns:a16="http://schemas.microsoft.com/office/drawing/2014/main" val="9340153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Homework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4552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Equipment/Organisation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8822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Attendance/ Punctuality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2684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Behaviour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10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Participation and Engagement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5193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2391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EBF581F-5CE8-6823-0E30-947DB9F8B59E}"/>
              </a:ext>
            </a:extLst>
          </p:cNvPr>
          <p:cNvGraphicFramePr/>
          <p:nvPr/>
        </p:nvGraphicFramePr>
        <p:xfrm>
          <a:off x="104774" y="780871"/>
          <a:ext cx="11801475" cy="5357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9A57F22-2A34-F1D7-7889-772337D07BC6}"/>
              </a:ext>
            </a:extLst>
          </p:cNvPr>
          <p:cNvSpPr txBox="1"/>
          <p:nvPr/>
        </p:nvSpPr>
        <p:spPr>
          <a:xfrm>
            <a:off x="285751" y="203835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working towards GCSE  grades 1-3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75D90F-E837-CB40-23FF-14318868A892}"/>
              </a:ext>
            </a:extLst>
          </p:cNvPr>
          <p:cNvSpPr txBox="1"/>
          <p:nvPr/>
        </p:nvSpPr>
        <p:spPr>
          <a:xfrm>
            <a:off x="3172826" y="2038350"/>
            <a:ext cx="20453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working towards GCSE  grades 4-5 in Years 10 &amp; 11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A16601-AA0C-19C9-EAF3-A1CF52103706}"/>
              </a:ext>
            </a:extLst>
          </p:cNvPr>
          <p:cNvSpPr txBox="1"/>
          <p:nvPr/>
        </p:nvSpPr>
        <p:spPr>
          <a:xfrm>
            <a:off x="5990973" y="203835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GCSE  grades 6-7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C2113B-B688-3BF3-04D9-60E3AFB26C14}"/>
              </a:ext>
            </a:extLst>
          </p:cNvPr>
          <p:cNvSpPr txBox="1"/>
          <p:nvPr/>
        </p:nvSpPr>
        <p:spPr>
          <a:xfrm>
            <a:off x="8809120" y="2038350"/>
            <a:ext cx="204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work is currently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judged to be the work of a pupil who is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 towards GCSE  grades 8-9 in Years 10 &amp; 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353944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2057</TotalTime>
  <Words>951</Words>
  <Application>Microsoft Office PowerPoint</Application>
  <PresentationFormat>Widescreen</PresentationFormat>
  <Paragraphs>161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Apple Casual</vt:lpstr>
      <vt:lpstr>Arial</vt:lpstr>
      <vt:lpstr>Calibri</vt:lpstr>
      <vt:lpstr>Calibri Light</vt:lpstr>
      <vt:lpstr>Trebuchet MS</vt:lpstr>
      <vt:lpstr>Wingdings</vt:lpstr>
      <vt:lpstr>Wingdings 3</vt:lpstr>
      <vt:lpstr>Facet</vt:lpstr>
      <vt:lpstr>Office Theme</vt:lpstr>
      <vt:lpstr>A Parent’s Guide to Assessment in Years 7-9</vt:lpstr>
      <vt:lpstr>Formative vs Summative Assessment</vt:lpstr>
      <vt:lpstr>Formative Assessment could look like this…</vt:lpstr>
      <vt:lpstr>Summative Assessment</vt:lpstr>
      <vt:lpstr>Peer Assessment Feedback</vt:lpstr>
      <vt:lpstr>Self Assessment</vt:lpstr>
      <vt:lpstr>What could happen next in the classroom…</vt:lpstr>
      <vt:lpstr>Targets and Current Working Level in KS3</vt:lpstr>
      <vt:lpstr>Determining a Target Working Level</vt:lpstr>
      <vt:lpstr>PowerPoint Presentation</vt:lpstr>
      <vt:lpstr>Baseline Testing for</vt:lpstr>
      <vt:lpstr>PowerPoint Presentation</vt:lpstr>
      <vt:lpstr>Effort Grades</vt:lpstr>
      <vt:lpstr>Concern Codes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Parent’s Guide to Assessment at KS3</dc:title>
  <dc:creator>G. White</dc:creator>
  <cp:lastModifiedBy>G. White</cp:lastModifiedBy>
  <cp:revision>34</cp:revision>
  <cp:lastPrinted>2019-06-10T14:48:32Z</cp:lastPrinted>
  <dcterms:created xsi:type="dcterms:W3CDTF">2019-06-10T13:54:24Z</dcterms:created>
  <dcterms:modified xsi:type="dcterms:W3CDTF">2025-10-10T10:31:42Z</dcterms:modified>
</cp:coreProperties>
</file>